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6" r:id="rId1"/>
  </p:sldMasterIdLst>
  <p:notesMasterIdLst>
    <p:notesMasterId r:id="rId20"/>
  </p:notesMasterIdLst>
  <p:handoutMasterIdLst>
    <p:handoutMasterId r:id="rId21"/>
  </p:handoutMasterIdLst>
  <p:sldIdLst>
    <p:sldId id="282" r:id="rId2"/>
    <p:sldId id="294" r:id="rId3"/>
    <p:sldId id="263" r:id="rId4"/>
    <p:sldId id="278" r:id="rId5"/>
    <p:sldId id="279" r:id="rId6"/>
    <p:sldId id="280" r:id="rId7"/>
    <p:sldId id="293" r:id="rId8"/>
    <p:sldId id="259" r:id="rId9"/>
    <p:sldId id="273" r:id="rId10"/>
    <p:sldId id="258" r:id="rId11"/>
    <p:sldId id="260" r:id="rId12"/>
    <p:sldId id="261" r:id="rId13"/>
    <p:sldId id="262" r:id="rId14"/>
    <p:sldId id="274" r:id="rId15"/>
    <p:sldId id="267" r:id="rId16"/>
    <p:sldId id="287" r:id="rId17"/>
    <p:sldId id="268" r:id="rId18"/>
    <p:sldId id="269" r:id="rId19"/>
  </p:sldIdLst>
  <p:sldSz cx="9144000" cy="6858000" type="screen4x3"/>
  <p:notesSz cx="9144000" cy="6858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CC"/>
    <a:srgbClr val="00CC00"/>
    <a:srgbClr val="FCDE04"/>
    <a:srgbClr val="009900"/>
    <a:srgbClr val="2A2EC4"/>
    <a:srgbClr val="0000FF"/>
    <a:srgbClr val="CC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3" autoAdjust="0"/>
    <p:restoredTop sz="94706" autoAdjust="0"/>
  </p:normalViewPr>
  <p:slideViewPr>
    <p:cSldViewPr>
      <p:cViewPr varScale="1">
        <p:scale>
          <a:sx n="73" d="100"/>
          <a:sy n="73" d="100"/>
        </p:scale>
        <p:origin x="-108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&#23398;&#26657;&#38306;&#20418;&#26360;&#39006;\&#22269;&#38555;&#20132;&#27969;\&#30041;&#23398;&#29983;\&#30041;&#23398;&#29983;&#38306;&#20418;\Int.Stud.Num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47"/>
    </mc:Choice>
    <mc:Fallback>
      <c:style val="47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Sheet1!$F$1:$F$14</c:f>
              <c:strCache>
                <c:ptCount val="14"/>
                <c:pt idx="0">
                  <c:v>Bangladesh</c:v>
                </c:pt>
                <c:pt idx="1">
                  <c:v>Ethiopia</c:v>
                </c:pt>
                <c:pt idx="2">
                  <c:v>Fiji</c:v>
                </c:pt>
                <c:pt idx="3">
                  <c:v>Indonesia </c:v>
                </c:pt>
                <c:pt idx="4">
                  <c:v>Laos</c:v>
                </c:pt>
                <c:pt idx="5">
                  <c:v>Malaysia</c:v>
                </c:pt>
                <c:pt idx="6">
                  <c:v>Mongolia</c:v>
                </c:pt>
                <c:pt idx="7">
                  <c:v>Morocco</c:v>
                </c:pt>
                <c:pt idx="8">
                  <c:v>Myanmar</c:v>
                </c:pt>
                <c:pt idx="9">
                  <c:v>Philippines</c:v>
                </c:pt>
                <c:pt idx="10">
                  <c:v>Solomon Islands</c:v>
                </c:pt>
                <c:pt idx="11">
                  <c:v>Sri Lanka</c:v>
                </c:pt>
                <c:pt idx="12">
                  <c:v>Thailand</c:v>
                </c:pt>
                <c:pt idx="13">
                  <c:v>Vietnam</c:v>
                </c:pt>
              </c:strCache>
            </c:strRef>
          </c:cat>
          <c:val>
            <c:numRef>
              <c:f>Sheet1!$G$1:$G$14</c:f>
              <c:numCache>
                <c:formatCode>General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3</c:v>
                </c:pt>
                <c:pt idx="5">
                  <c:v>30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9F-486D-AF4E-18457AF0C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197056"/>
        <c:axId val="177198592"/>
      </c:barChart>
      <c:catAx>
        <c:axId val="177197056"/>
        <c:scaling>
          <c:orientation val="minMax"/>
        </c:scaling>
        <c:delete val="0"/>
        <c:axPos val="l"/>
        <c:majorGridlines/>
        <c:minorGridlines/>
        <c:numFmt formatCode="General" sourceLinked="0"/>
        <c:majorTickMark val="none"/>
        <c:minorTickMark val="none"/>
        <c:tickLblPos val="nextTo"/>
        <c:crossAx val="177198592"/>
        <c:crosses val="autoZero"/>
        <c:auto val="1"/>
        <c:lblAlgn val="ctr"/>
        <c:lblOffset val="100"/>
        <c:noMultiLvlLbl val="0"/>
      </c:catAx>
      <c:valAx>
        <c:axId val="177198592"/>
        <c:scaling>
          <c:orientation val="minMax"/>
        </c:scaling>
        <c:delete val="0"/>
        <c:axPos val="b"/>
        <c:majorGridlines/>
        <c:minorGridlines/>
        <c:numFmt formatCode="General" sourceLinked="1"/>
        <c:majorTickMark val="none"/>
        <c:minorTickMark val="none"/>
        <c:tickLblPos val="nextTo"/>
        <c:crossAx val="1771970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ja-JP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ACC20A5-D7D7-4F4C-9D44-41992280BBDE}" type="slidenum">
              <a:rPr lang="en-US" altLang="ja-JP"/>
              <a:pPr/>
              <a:t>0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9088" y="515938"/>
            <a:ext cx="3425825" cy="25685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57BCE0D-92C9-44B1-8E06-1E2E59EB9E93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C9AFFE8-44E4-4234-9A43-22749419381E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1698890-BF32-4A5C-82C2-AFCA769E9306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14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>
              <a:latin typeface="Arial" panose="020B0604020202020204" pitchFamily="34" charset="0"/>
            </a:endParaRPr>
          </a:p>
        </p:txBody>
      </p:sp>
      <p:sp>
        <p:nvSpPr>
          <p:cNvPr id="43012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5BB1AE8-3217-4E4D-BC54-63362B9F790B}" type="slidenum">
              <a:rPr lang="ja-JP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15</a:t>
            </a:fld>
            <a:endParaRPr lang="ja-JP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2A547C-073A-4DD6-B581-31A9D1004224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79F9939-83B9-47D2-8AF0-6BF41737BDCC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17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BCE0D-92C9-44B1-8E06-1E2E59EB9E9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7505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A8EF0BB-E884-49DB-BCAC-A8C49EBE4E50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4BD57A9-E5D7-4E6E-9C73-A6F5FDC7BDBD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7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195AE7B-5C75-464B-ACE5-04B3FB597F89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C241861-A236-4EF5-A7A5-D83987218129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10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5441CB5-65EC-4AEE-9689-5CAFC542C183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11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0399FAB-C4F4-4C63-BF6C-9222EF823F40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12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EB86148-E94F-4286-87B1-044393F5488F}" type="slidenum">
              <a:rPr lang="en-US" altLang="ja-JP"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</a:pPr>
              <a:t>13</a:t>
            </a:fld>
            <a:endParaRPr lang="en-US" altLang="ja-JP">
              <a:ea typeface="ＭＳ Ｐゴシック" panose="020B0600070205080204" pitchFamily="34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8B5D-FFA6-40B5-A6F0-425A27B6822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4908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BC3A53-1123-4B98-8EAD-999D10F0267C}" type="datetime1">
              <a:rPr lang="ja-JP" altLang="en-US"/>
              <a:pPr>
                <a:defRPr/>
              </a:pPr>
              <a:t>2016/11/2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6E53-CE38-4FDB-A998-289BDE98B662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9954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B95E5F-EA7E-4043-A87D-BD3F690AB9CB}" type="datetime1">
              <a:rPr lang="ja-JP" altLang="en-US"/>
              <a:pPr>
                <a:defRPr/>
              </a:pPr>
              <a:t>2016/11/2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9D66B-BE90-44CA-9C1D-09B606E28FAF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5150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タイトルと 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sz="quarter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40386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0386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3"/>
          </p:nvPr>
        </p:nvSpPr>
        <p:spPr>
          <a:xfrm>
            <a:off x="457200" y="4038600"/>
            <a:ext cx="40386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4038600" cy="198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3185C-4A77-4E32-876F-193FC0CF88D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443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656EA-3DCD-48D5-ACFE-6E4A8328D90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7159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797D-8AE8-40E1-AE58-4BDC8A521E0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0278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3B2E-6F1E-4665-A5F2-07600E71A20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7045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CAB1-6AE8-4587-96D6-E101C572280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021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EB414-947B-44C3-ADA3-737E31E64BD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281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39548-A67D-4B8D-A469-80D5FAA4BFD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552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EB07DB-B174-44C4-BF15-6B8EB18C91E2}" type="datetime1">
              <a:rPr lang="ja-JP" altLang="en-US"/>
              <a:pPr>
                <a:defRPr/>
              </a:pPr>
              <a:t>2016/11/2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31639-B985-4E60-BB89-5EBE9DFA4BBD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9625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257A-85E3-44A9-9729-3905C525481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6925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09544-49EB-471F-8383-782F933FADC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472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>
            <a:spLocks noChangeArrowheads="1"/>
          </p:cNvSpPr>
          <p:nvPr/>
        </p:nvSpPr>
        <p:spPr bwMode="auto">
          <a:xfrm>
            <a:off x="428625" y="214313"/>
            <a:ext cx="7429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br>
              <a:rPr lang="ja-JP" altLang="en-US" sz="4000"/>
            </a:br>
            <a:endParaRPr lang="ja-JP" altLang="en-US">
              <a:solidFill>
                <a:srgbClr val="FFC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66688" y="1655763"/>
            <a:ext cx="8977312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ja-JP" sz="32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National Institute of Technology, </a:t>
            </a:r>
            <a:r>
              <a:rPr lang="en-US" altLang="ja-JP" sz="320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Yuge</a:t>
            </a:r>
            <a:r>
              <a:rPr lang="en-US" altLang="ja-JP" sz="32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 College</a:t>
            </a:r>
          </a:p>
          <a:p>
            <a:pPr>
              <a:defRPr/>
            </a:pPr>
            <a:r>
              <a:rPr lang="en-US" altLang="ja-JP" sz="28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NIT, </a:t>
            </a:r>
            <a:r>
              <a:rPr lang="en-US" altLang="ja-JP" sz="280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Yuge</a:t>
            </a:r>
            <a:r>
              <a:rPr lang="en-US" altLang="ja-JP" sz="28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 College  </a:t>
            </a:r>
            <a:r>
              <a:rPr lang="ja-JP" altLang="en-US" sz="2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　　　　　　　　　　 　  </a:t>
            </a:r>
            <a:r>
              <a:rPr lang="en-US" altLang="ja-JP" sz="2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established in 1901</a:t>
            </a:r>
          </a:p>
          <a:p>
            <a:pPr>
              <a:defRPr/>
            </a:pPr>
            <a:r>
              <a:rPr lang="ja-JP" altLang="en-US" sz="2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独立行政法人国立高等専門学校機構</a:t>
            </a:r>
            <a:endParaRPr lang="en-US" altLang="ja-JP" sz="24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j-ea"/>
              <a:cs typeface="+mj-cs"/>
            </a:endParaRPr>
          </a:p>
          <a:p>
            <a:pPr>
              <a:defRPr/>
            </a:pPr>
            <a:r>
              <a:rPr lang="ja-JP" altLang="en-US" sz="36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弓削商船高等専門学校</a:t>
            </a:r>
            <a:endParaRPr lang="en-US" altLang="ja-JP" sz="36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j-ea"/>
              <a:cs typeface="+mj-cs"/>
            </a:endParaRPr>
          </a:p>
        </p:txBody>
      </p:sp>
      <p:pic>
        <p:nvPicPr>
          <p:cNvPr id="15364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261938"/>
            <a:ext cx="100806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06400" y="3560763"/>
            <a:ext cx="7573963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ja-JP" sz="360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Сайн</a:t>
            </a:r>
            <a:r>
              <a:rPr lang="EN-US" altLang="ja-JP" sz="36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 </a:t>
            </a:r>
            <a:r>
              <a:rPr lang="EN-US" altLang="ja-JP" sz="360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байна</a:t>
            </a:r>
            <a:r>
              <a:rPr lang="EN-US" altLang="ja-JP" sz="36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 </a:t>
            </a:r>
            <a:r>
              <a:rPr lang="EN-US" altLang="ja-JP" sz="360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уу</a:t>
            </a:r>
            <a:r>
              <a:rPr lang="EN-US" altLang="ja-JP" sz="36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?</a:t>
            </a:r>
            <a:r>
              <a:rPr lang="JA-JP" altLang="en-US" sz="360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j-ea"/>
                <a:cs typeface="+mj-cs"/>
              </a:rPr>
              <a:t> </a:t>
            </a:r>
          </a:p>
          <a:p>
            <a:pPr>
              <a:defRPr/>
            </a:pPr>
            <a:r>
              <a:rPr lang="EN-US" altLang="ja-JP" sz="3200" dirty="0" err="1">
                <a:ea typeface="ＭＳ Ｐゴシック" pitchFamily="50" charset="-128"/>
              </a:rPr>
              <a:t>Намайг</a:t>
            </a:r>
            <a:r>
              <a:rPr lang="EN-US" altLang="ja-JP" sz="3200" dirty="0">
                <a:ea typeface="ＭＳ Ｐゴシック" pitchFamily="50" charset="-128"/>
              </a:rPr>
              <a:t> ____ </a:t>
            </a:r>
            <a:r>
              <a:rPr lang="EN-US" altLang="ja-JP" sz="3200" dirty="0" err="1">
                <a:ea typeface="ＭＳ Ｐゴシック" pitchFamily="50" charset="-128"/>
              </a:rPr>
              <a:t>гэдэг</a:t>
            </a:r>
            <a:r>
              <a:rPr lang="EN-US" altLang="ja-JP" sz="3200" dirty="0">
                <a:ea typeface="ＭＳ Ｐゴシック" pitchFamily="50" charset="-128"/>
              </a:rPr>
              <a:t>.</a:t>
            </a:r>
            <a:r>
              <a:rPr lang="JA-JP" altLang="en-US" sz="2800" dirty="0">
                <a:ea typeface="ＭＳ Ｐゴシック" pitchFamily="50" charset="-128"/>
              </a:rPr>
              <a:t>　</a:t>
            </a:r>
            <a:r>
              <a:rPr lang="JA-JP" altLang="en-US" sz="2400" dirty="0">
                <a:ea typeface="ＭＳ Ｐゴシック" pitchFamily="50" charset="-128"/>
              </a:rPr>
              <a:t>　　　　</a:t>
            </a:r>
            <a:endParaRPr lang="JA-JP" altLang="en-US" sz="24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j-ea"/>
              <a:cs typeface="+mj-cs"/>
            </a:endParaRPr>
          </a:p>
          <a:p>
            <a:pPr>
              <a:defRPr/>
            </a:pPr>
            <a:endParaRPr lang="en-US" altLang="ja-JP" sz="36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j-ea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237288"/>
            <a:ext cx="5184775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－ サエン バエノ～</a:t>
            </a:r>
            <a:r>
              <a:rPr lang="en-US" altLang="ja-JP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?</a:t>
            </a:r>
            <a:r>
              <a:rPr lang="ja-JP" altLang="en-US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こんにちは。</a:t>
            </a:r>
            <a:endParaRPr lang="en-US" altLang="ja-JP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ＭＳ Ｐゴシック" pitchFamily="50" charset="-128"/>
            </a:endParaRPr>
          </a:p>
          <a:p>
            <a:pPr>
              <a:defRPr/>
            </a:pPr>
            <a:r>
              <a:rPr lang="ja-JP" altLang="en-US" dirty="0">
                <a:ea typeface="ＭＳ Ｐゴシック" pitchFamily="50" charset="-128"/>
              </a:rPr>
              <a:t>－ ナマエグ </a:t>
            </a:r>
            <a:r>
              <a:rPr lang="en-US" altLang="ja-JP" dirty="0">
                <a:ea typeface="ＭＳ Ｐゴシック" pitchFamily="50" charset="-128"/>
              </a:rPr>
              <a:t>__</a:t>
            </a:r>
            <a:r>
              <a:rPr lang="ja-JP" altLang="en-US" dirty="0">
                <a:ea typeface="ＭＳ Ｐゴシック" pitchFamily="50" charset="-128"/>
              </a:rPr>
              <a:t> ゲデグ</a:t>
            </a:r>
            <a:r>
              <a:rPr lang="en-US" altLang="ja-JP" dirty="0">
                <a:ea typeface="ＭＳ Ｐゴシック" pitchFamily="50" charset="-128"/>
              </a:rPr>
              <a:t>. </a:t>
            </a:r>
            <a:r>
              <a:rPr lang="ja-JP" altLang="en-US" dirty="0">
                <a:ea typeface="ＭＳ Ｐゴシック" pitchFamily="50" charset="-128"/>
              </a:rPr>
              <a:t>私の名前は・・・です。</a:t>
            </a:r>
            <a:endParaRPr lang="en-US" altLang="ja-JP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ＭＳ Ｐゴシック" pitchFamily="50" charset="-128"/>
            </a:endParaRPr>
          </a:p>
          <a:p>
            <a:pPr>
              <a:defRPr/>
            </a:pPr>
            <a:endParaRPr lang="en-US" altLang="ja-JP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ＭＳ Ｐゴシック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476250"/>
            <a:ext cx="8507412" cy="503238"/>
          </a:xfrm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buSzPct val="65000"/>
              <a:buFont typeface="Wingdings" pitchFamily="2" charset="2"/>
              <a:buChar char="n"/>
              <a:defRPr/>
            </a:pPr>
            <a:r>
              <a:rPr lang="en-US" altLang="ja-JP" sz="3000">
                <a:solidFill>
                  <a:srgbClr val="99FF66"/>
                </a:solidFill>
                <a:latin typeface="Arial" charset="0"/>
              </a:rPr>
              <a:t>Maritime Technology Department</a:t>
            </a:r>
            <a:endParaRPr lang="en-US" altLang="ja-JP" sz="3000">
              <a:solidFill>
                <a:srgbClr val="99FF66"/>
              </a:solidFill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79388" y="2420938"/>
            <a:ext cx="87852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ja-JP" sz="300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Electronic Mechanical Engineering Department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79388" y="4437063"/>
            <a:ext cx="896461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ja-JP" sz="300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Information Science and Technology Department 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755650" y="1196975"/>
            <a:ext cx="7993063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>
                <a:latin typeface="Arial" panose="020B0604020202020204" pitchFamily="34" charset="0"/>
              </a:rPr>
              <a:t>Training Maritime Engineers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>
                <a:latin typeface="Arial" panose="020B0604020202020204" pitchFamily="34" charset="0"/>
              </a:rPr>
              <a:t>          such as Sea Captains and Chief Engineers</a:t>
            </a:r>
            <a:r>
              <a:rPr lang="en-US" altLang="ja-JP" sz="2800" b="1">
                <a:solidFill>
                  <a:srgbClr val="FF9900"/>
                </a:solidFill>
                <a:latin typeface="Arial" panose="020B0604020202020204" pitchFamily="34" charset="0"/>
              </a:rPr>
              <a:t> </a:t>
            </a:r>
            <a:endParaRPr lang="en-US" altLang="ja-JP" sz="2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>
              <a:latin typeface="Arial" panose="020B0604020202020204" pitchFamily="34" charset="0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755650" y="2781300"/>
            <a:ext cx="81661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>
                <a:latin typeface="Arial" panose="020B0604020202020204" pitchFamily="34" charset="0"/>
              </a:rPr>
              <a:t>Training Frontier Electronic Mechanical Engineers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>
                <a:latin typeface="Arial" panose="020B0604020202020204" pitchFamily="34" charset="0"/>
              </a:rPr>
              <a:t>Mechatronics Integrating Mechanical Engineering and Electronics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/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/>
              <a:t>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755650" y="5084763"/>
            <a:ext cx="814387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>
                <a:latin typeface="Arial" panose="020B0604020202020204" pitchFamily="34" charset="0"/>
              </a:rPr>
              <a:t>Training Practical IT Engineers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>
                <a:latin typeface="Arial" panose="020B0604020202020204" pitchFamily="34" charset="0"/>
              </a:rPr>
              <a:t>Information Processing, Electronics and Applied Computer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  <p:bldP spid="71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04788" y="5229225"/>
            <a:ext cx="8424862" cy="2160588"/>
          </a:xfrm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ja-JP" sz="25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</a:rPr>
              <a:t>Ship Navigation Simulator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ja-JP" sz="2500" b="1" dirty="0">
                <a:solidFill>
                  <a:srgbClr val="66FFFF"/>
                </a:solidFill>
                <a:latin typeface="Arial" charset="0"/>
              </a:rPr>
              <a:t>Training Ship “YUGEMARU” </a:t>
            </a:r>
            <a:r>
              <a:rPr lang="ja-JP" altLang="en-US" sz="2500" b="1" dirty="0">
                <a:solidFill>
                  <a:srgbClr val="66FFFF"/>
                </a:solidFill>
                <a:latin typeface="Arial" charset="0"/>
              </a:rPr>
              <a:t>（</a:t>
            </a:r>
            <a:r>
              <a:rPr lang="en-US" altLang="ja-JP" sz="2500" b="1" dirty="0">
                <a:solidFill>
                  <a:srgbClr val="66FFFF"/>
                </a:solidFill>
                <a:latin typeface="Arial" charset="0"/>
              </a:rPr>
              <a:t>240t</a:t>
            </a:r>
            <a:r>
              <a:rPr lang="ja-JP" altLang="en-US" sz="2500" b="1" dirty="0">
                <a:solidFill>
                  <a:srgbClr val="66FFFF"/>
                </a:solidFill>
                <a:latin typeface="Arial" charset="0"/>
              </a:rPr>
              <a:t>）</a:t>
            </a:r>
            <a:endParaRPr lang="ja-JP" altLang="en-US" sz="2500" b="1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ja-JP" sz="2500" b="1" dirty="0">
                <a:solidFill>
                  <a:schemeClr val="hlink"/>
                </a:solidFill>
                <a:latin typeface="Arial" charset="0"/>
              </a:rPr>
              <a:t>Training Rapid Boat “HAMAKAZE” (16t)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39738" y="260350"/>
            <a:ext cx="475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The Second Reason is…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20688" y="793750"/>
            <a:ext cx="79930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Our College has Special Facilities.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323850" y="1484313"/>
            <a:ext cx="8326438" cy="10906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・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Computer Education Center (Free Internet)</a:t>
            </a:r>
          </a:p>
          <a:p>
            <a:pPr>
              <a:lnSpc>
                <a:spcPct val="90000"/>
              </a:lnSpc>
              <a:defRPr/>
            </a:pP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・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Library (more than 73,000 books)</a:t>
            </a:r>
          </a:p>
          <a:p>
            <a:pPr>
              <a:lnSpc>
                <a:spcPct val="90000"/>
              </a:lnSpc>
              <a:defRPr/>
            </a:pP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・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Training Workshops (Welding Robots, YAG Laser Cutter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pitchFamily="50" charset="-128"/>
              </a:rPr>
              <a:t>…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itchFamily="50" charset="-128"/>
                <a:ea typeface="ＭＳ Ｐゴシック" pitchFamily="50" charset="-128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6" grpId="0"/>
      <p:bldP spid="1331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11188" y="333375"/>
            <a:ext cx="475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The Third Reason is…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187450" y="908050"/>
            <a:ext cx="7129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 Our College has Dormitory.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358775" y="3644900"/>
            <a:ext cx="8785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/>
              <a:t>409 students (70% of the students) live there.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358775" y="4221163"/>
            <a:ext cx="8785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200" b="1"/>
              <a:t>Teachers take care of students by staying overnight there.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>
              <a:latin typeface="Arial" panose="020B0604020202020204" pitchFamily="34" charset="0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58775" y="4797425"/>
            <a:ext cx="87852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200" b="1"/>
              <a:t>The first-year students : Twin/Triple/Quartet Room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>
              <a:latin typeface="Arial" panose="020B0604020202020204" pitchFamily="34" charset="0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323850" y="5373688"/>
            <a:ext cx="90011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200" b="1"/>
              <a:t>The senior students : Mainly Single Room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>
              <a:latin typeface="Arial" panose="020B0604020202020204" pitchFamily="34" charset="0"/>
            </a:endParaRPr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323850" y="5949950"/>
            <a:ext cx="900112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200" b="1"/>
              <a:t>Dormitory plays a role of education.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2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5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15366" grpId="0"/>
      <p:bldP spid="15367" grpId="0"/>
      <p:bldP spid="153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971550" y="1412875"/>
            <a:ext cx="73453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Students Can Get Good Employment.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827088" y="620713"/>
            <a:ext cx="4752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The Fourth Reason is…</a:t>
            </a: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900113" y="2349500"/>
            <a:ext cx="7488237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N.Y.K. Nippon Yusen Kaisha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M.O.L. Shosen Mitsui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Nittsu  Nippon Express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Panasonic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Mitsubishi  Electronics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OLYMPUS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Matsuda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JR West Japan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Osaka Gas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Iyo Bank    etc…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4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4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4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4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2060575"/>
            <a:ext cx="8001000" cy="426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eaLnBrk="1" hangingPunct="1">
              <a:buFontTx/>
              <a:buNone/>
              <a:defRPr/>
            </a:pPr>
            <a:r>
              <a:rPr lang="en-US" altLang="ja-JP" b="1" dirty="0">
                <a:effectLst/>
                <a:latin typeface="Arial" pitchFamily="34" charset="0"/>
              </a:rPr>
              <a:t>  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Tokyo University of Marine Science and Technology</a:t>
            </a:r>
          </a:p>
          <a:p>
            <a:pPr eaLnBrk="1" hangingPunct="1">
              <a:buFontTx/>
              <a:buNone/>
              <a:defRPr/>
            </a:pP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Osaka University</a:t>
            </a:r>
          </a:p>
          <a:p>
            <a:pPr eaLnBrk="1" hangingPunct="1">
              <a:buFontTx/>
              <a:buNone/>
              <a:defRPr/>
            </a:pP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Kobe University</a:t>
            </a:r>
          </a:p>
          <a:p>
            <a:pPr eaLnBrk="1" hangingPunct="1">
              <a:buFontTx/>
              <a:buNone/>
              <a:defRPr/>
            </a:pP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Hiroshima University</a:t>
            </a:r>
          </a:p>
          <a:p>
            <a:pPr eaLnBrk="1" hangingPunct="1">
              <a:buFontTx/>
              <a:buNone/>
              <a:defRPr/>
            </a:pP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Toyohashi University of Technology</a:t>
            </a:r>
          </a:p>
          <a:p>
            <a:pPr eaLnBrk="1" hangingPunct="1">
              <a:buFontTx/>
              <a:buNone/>
              <a:defRPr/>
            </a:pP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Nagaoka University of Technology</a:t>
            </a:r>
          </a:p>
          <a:p>
            <a:pPr eaLnBrk="1" hangingPunct="1">
              <a:buFontTx/>
              <a:buNone/>
              <a:defRPr/>
            </a:pP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 Kyushu University of Technology 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39750" y="404813"/>
            <a:ext cx="4752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itchFamily="34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itchFamily="34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The Fifth Reason is…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684213" y="1125538"/>
            <a:ext cx="8208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itchFamily="34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itchFamily="34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Students Can Transfer to National Universities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194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642938" y="2500313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ja-JP" sz="2000">
                <a:effectLst/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928688" y="571500"/>
            <a:ext cx="475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The Sixth Reason is…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071563" y="1285875"/>
            <a:ext cx="655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Our College is International.</a:t>
            </a: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785813" y="3386138"/>
            <a:ext cx="6408737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8 students from abroad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Mongolia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Malaysia (4 students)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Indonesia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Laos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  Thailand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143000" y="3643313"/>
            <a:ext cx="7488238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800" b="1">
              <a:latin typeface="Arial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3850" y="2000250"/>
            <a:ext cx="8683625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rgbClr val="FFC000"/>
                </a:solidFill>
                <a:latin typeface="Arial" panose="020B0604020202020204" pitchFamily="34" charset="0"/>
              </a:rPr>
              <a:t>Academic Exchange Agreement with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rgbClr val="FFC000"/>
                </a:solidFill>
                <a:latin typeface="Arial" panose="020B0604020202020204" pitchFamily="34" charset="0"/>
              </a:rPr>
              <a:t>Mongolian University of Science and Technology,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rgbClr val="FFC000"/>
                </a:solidFill>
                <a:latin typeface="Arial" panose="020B0604020202020204" pitchFamily="34" charset="0"/>
              </a:rPr>
              <a:t>Nakhon Phanom University, Thailand.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  <p:bldP spid="25607" grpId="0"/>
      <p:bldP spid="25608" grpId="0"/>
      <p:bldP spid="25609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835150" y="279400"/>
            <a:ext cx="5761038" cy="563563"/>
          </a:xfrm>
          <a:prstGeom prst="rect">
            <a:avLst/>
          </a:prstGeom>
        </p:spPr>
        <p:txBody>
          <a:bodyPr lIns="0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1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ja-JP" sz="3200" dirty="0">
                <a:solidFill>
                  <a:prstClr val="white"/>
                </a:solidFill>
              </a:rPr>
              <a:t>International Students by Countries </a:t>
            </a:r>
            <a:endParaRPr lang="ja-JP" altLang="en-US" sz="3200" dirty="0">
              <a:solidFill>
                <a:prstClr val="white"/>
              </a:solidFill>
            </a:endParaRPr>
          </a:p>
        </p:txBody>
      </p:sp>
      <p:sp>
        <p:nvSpPr>
          <p:cNvPr id="29699" name="日付プレースホルダー 8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rgbClr val="5BD078"/>
              </a:buClr>
              <a:buSzPct val="95000"/>
              <a:buFont typeface="Wingdings 2" panose="05020102010507070707" pitchFamily="18" charset="2"/>
              <a:buChar char=""/>
              <a:defRPr kumimoji="1" sz="26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kumimoji="1" sz="24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kumimoji="1" sz="21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5BD07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75B6744-80CB-499E-8E4E-DB3513C1F945}" type="datetime1">
              <a:rPr lang="ja-JP" altLang="en-US" sz="1200" smtClean="0">
                <a:solidFill>
                  <a:srgbClr val="BDDCF1"/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2016/11/2</a:t>
            </a:fld>
            <a:endParaRPr lang="ja-JP" altLang="en-US" sz="1200">
              <a:solidFill>
                <a:srgbClr val="BDDCF1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0" name="スライド番号プレースホルダー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5BD078"/>
              </a:buClr>
              <a:buSzPct val="95000"/>
              <a:buFont typeface="Wingdings 2" panose="05020102010507070707" pitchFamily="18" charset="2"/>
              <a:buChar char=""/>
              <a:defRPr kumimoji="1" sz="26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kumimoji="1" sz="24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kumimoji="1" sz="21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5BD07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D028"/>
              </a:buClr>
              <a:buSzPct val="65000"/>
              <a:buFont typeface="Wingdings 2" panose="05020102010507070707" pitchFamily="18" charset="2"/>
              <a:buChar char=""/>
              <a:defRPr kumimoji="1" sz="2000">
                <a:solidFill>
                  <a:schemeClr val="tx1"/>
                </a:solidFill>
                <a:latin typeface="Constantia" panose="02030602050306030303" pitchFamily="18" charset="0"/>
                <a:ea typeface="HGP明朝E" panose="02020900000000000000" pitchFamily="18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0959E6D-9758-442C-AD2D-C06149A4F9FB}" type="slidenum">
              <a:rPr lang="ja-JP" altLang="en-US" sz="1200">
                <a:solidFill>
                  <a:srgbClr val="BDDCF1"/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ja-JP" altLang="en-US" sz="1200">
              <a:solidFill>
                <a:srgbClr val="BDDCF1"/>
              </a:solidFill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グラフ 5"/>
          <p:cNvGraphicFramePr>
            <a:graphicFrameLocks/>
          </p:cNvGraphicFramePr>
          <p:nvPr/>
        </p:nvGraphicFramePr>
        <p:xfrm>
          <a:off x="1043608" y="1052736"/>
          <a:ext cx="7056784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 lIns="92075" tIns="46038" rIns="92075" bIns="46038" anchorCtr="1"/>
          <a:lstStyle/>
          <a:p>
            <a:pPr algn="ctr" eaLnBrk="1" hangingPunct="1">
              <a:defRPr/>
            </a:pPr>
            <a:r>
              <a:rPr lang="en-US" altLang="ja-JP">
                <a:latin typeface="Arial" charset="0"/>
              </a:rPr>
              <a:t>Club Activities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79388" y="1289050"/>
            <a:ext cx="462915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latin typeface="Arial" panose="020B0604020202020204" pitchFamily="34" charset="0"/>
              </a:rPr>
              <a:t>17 Sports Clubs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latin typeface="Arial" panose="020B0604020202020204" pitchFamily="34" charset="0"/>
              </a:rPr>
              <a:t>14 Cultural Clubs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latin typeface="Arial" panose="020B0604020202020204" pitchFamily="34" charset="0"/>
              </a:rPr>
              <a:t>  4 group activities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b="1">
                <a:latin typeface="Arial" panose="020B0604020202020204" pitchFamily="34" charset="0"/>
              </a:rPr>
              <a:t>                                    </a:t>
            </a:r>
            <a:r>
              <a:rPr lang="en-US" altLang="ja-JP" sz="2400" b="1">
                <a:latin typeface="Arial" panose="020B0604020202020204" pitchFamily="34" charset="0"/>
              </a:rPr>
              <a:t>Cutter Club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4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latin typeface="Arial" panose="020B0604020202020204" pitchFamily="34" charset="0"/>
              </a:rPr>
              <a:t>                  Yacht Racing Club</a:t>
            </a:r>
          </a:p>
        </p:txBody>
      </p:sp>
      <p:pic>
        <p:nvPicPr>
          <p:cNvPr id="30724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412875"/>
            <a:ext cx="3541712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202113"/>
            <a:ext cx="3554412" cy="26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3860800"/>
            <a:ext cx="8748712" cy="30956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en-US" altLang="ja-JP" dirty="0">
                <a:solidFill>
                  <a:srgbClr val="FFCC66"/>
                </a:solidFill>
                <a:effectLst/>
                <a:latin typeface="Arial" pitchFamily="34" charset="0"/>
              </a:rPr>
              <a:t>  Thank you very much for your kind attention</a:t>
            </a:r>
          </a:p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ja-JP" altLang="en-US" dirty="0">
                <a:solidFill>
                  <a:srgbClr val="FFCC66"/>
                </a:solidFill>
                <a:effectLst/>
                <a:latin typeface="Arial" pitchFamily="34" charset="0"/>
              </a:rPr>
              <a:t>　</a:t>
            </a:r>
            <a:r>
              <a:rPr lang="en-US" altLang="ja-JP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Баярлалаа</a:t>
            </a:r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.</a:t>
            </a:r>
            <a:r>
              <a:rPr lang="ja-JP" altLang="en-US" dirty="0">
                <a:effectLst/>
              </a:rPr>
              <a:t> </a:t>
            </a:r>
            <a:endParaRPr lang="en-US" altLang="ja-JP" dirty="0">
              <a:effectLst/>
            </a:endParaRPr>
          </a:p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ja-JP" altLang="en-US" dirty="0">
                <a:effectLst/>
              </a:rPr>
              <a:t>　</a:t>
            </a:r>
            <a:r>
              <a:rPr lang="en-US" altLang="ja-JP" dirty="0" err="1">
                <a:effectLst/>
              </a:rPr>
              <a:t>Баяртай</a:t>
            </a:r>
            <a:r>
              <a:rPr lang="en-US" altLang="ja-JP" dirty="0">
                <a:effectLst/>
              </a:rPr>
              <a:t>. </a:t>
            </a:r>
            <a:endParaRPr lang="en-US" altLang="ja-JP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ja-JP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ja-JP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　　－ バヤル</a:t>
            </a:r>
            <a:r>
              <a:rPr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“</a:t>
            </a:r>
            <a:r>
              <a:rPr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ル</a:t>
            </a:r>
            <a:r>
              <a:rPr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, </a:t>
            </a:r>
            <a:r>
              <a:rPr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ラ～</a:t>
            </a:r>
            <a:r>
              <a:rPr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. </a:t>
            </a:r>
            <a:r>
              <a:rPr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ありがとう</a:t>
            </a:r>
            <a:endParaRPr lang="en-US" altLang="ja-JP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　　</a:t>
            </a:r>
            <a:r>
              <a:rPr lang="ja-JP" altLang="en-US" sz="1400" dirty="0">
                <a:effectLst/>
              </a:rPr>
              <a:t>－ バヤルタイ</a:t>
            </a:r>
            <a:r>
              <a:rPr lang="en-US" altLang="ja-JP" sz="1400" dirty="0">
                <a:effectLst/>
              </a:rPr>
              <a:t>.</a:t>
            </a:r>
            <a:r>
              <a:rPr lang="ja-JP" altLang="en-US" sz="1400">
                <a:effectLst/>
              </a:rPr>
              <a:t>さようなら</a:t>
            </a:r>
            <a:r>
              <a:rPr lang="en-US" altLang="ja-JP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</a:t>
            </a:r>
            <a:endParaRPr lang="en-US" altLang="ja-JP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  <a:p>
            <a:pPr eaLnBrk="1" hangingPunct="1"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en-US" altLang="ja-JP" dirty="0">
              <a:solidFill>
                <a:srgbClr val="FFCC66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1924050"/>
            <a:ext cx="3148642" cy="189781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solidFill>
                  <a:srgbClr val="00B0F0"/>
                </a:solidFill>
                <a:latin typeface="游ゴシック Light"/>
              </a:rPr>
              <a:t>Self introduction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>
                <a:solidFill>
                  <a:srgbClr val="00B0F0"/>
                </a:solidFill>
                <a:latin typeface="游ゴシック"/>
              </a:rPr>
              <a:t>Name: Nakayaama hayate</a:t>
            </a:r>
          </a:p>
          <a:p>
            <a:r>
              <a:rPr kumimoji="1" lang="EN-US" altLang="JA-JP" dirty="0">
                <a:solidFill>
                  <a:srgbClr val="00B0F0"/>
                </a:solidFill>
                <a:latin typeface="游ゴシック"/>
              </a:rPr>
              <a:t>From Japan</a:t>
            </a:r>
            <a:endParaRPr kumimoji="1" lang="en-US" altLang="ja-JP" dirty="0">
              <a:solidFill>
                <a:srgbClr val="00B0F0"/>
              </a:solidFill>
              <a:latin typeface="游ゴシック"/>
            </a:endParaRPr>
          </a:p>
          <a:p>
            <a:r>
              <a:rPr kumimoji="1" lang="EN-US" altLang="JA-JP" dirty="0">
                <a:solidFill>
                  <a:srgbClr val="00B0F0"/>
                </a:solidFill>
                <a:latin typeface="游ゴシック"/>
              </a:rPr>
              <a:t>New school: Ehime University</a:t>
            </a:r>
            <a:endParaRPr kumimoji="1" lang="en-US" altLang="JA-JP" dirty="0">
              <a:solidFill>
                <a:srgbClr val="00B0F0"/>
              </a:solidFill>
              <a:latin typeface="游ゴシック"/>
            </a:endParaRPr>
          </a:p>
          <a:p>
            <a:r>
              <a:rPr kumimoji="1" lang="EN-US" altLang="JA-JP" dirty="0">
                <a:solidFill>
                  <a:srgbClr val="00B0F0"/>
                </a:solidFill>
                <a:latin typeface="游ゴシック"/>
              </a:rPr>
              <a:t>Club activity: Cutter Boat </a:t>
            </a:r>
            <a:endParaRPr kumimoji="1" lang="EN-US" altLang="JA-JP">
              <a:solidFill>
                <a:srgbClr val="00B0F0"/>
              </a:solidFill>
              <a:latin typeface="游ゴシック"/>
            </a:endParaRPr>
          </a:p>
        </p:txBody>
      </p:sp>
      <p:pic>
        <p:nvPicPr>
          <p:cNvPr id="7" name="図 6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0" y="3919855"/>
            <a:ext cx="4297949" cy="28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4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857875" y="3000375"/>
            <a:ext cx="1571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Tokyo</a:t>
            </a:r>
          </a:p>
        </p:txBody>
      </p:sp>
      <p:sp>
        <p:nvSpPr>
          <p:cNvPr id="7" name="左矢印 6"/>
          <p:cNvSpPr>
            <a:spLocks noChangeArrowheads="1"/>
          </p:cNvSpPr>
          <p:nvPr/>
        </p:nvSpPr>
        <p:spPr bwMode="auto">
          <a:xfrm>
            <a:off x="4857750" y="3071813"/>
            <a:ext cx="977900" cy="484187"/>
          </a:xfrm>
          <a:prstGeom prst="leftArrow">
            <a:avLst>
              <a:gd name="adj1" fmla="val 50000"/>
              <a:gd name="adj2" fmla="val 50024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57188" y="928688"/>
            <a:ext cx="73834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NIT, Yuge College is in the Yuge Island, Ehime Prefecture, Shikoku. </a:t>
            </a:r>
          </a:p>
        </p:txBody>
      </p:sp>
      <p:sp>
        <p:nvSpPr>
          <p:cNvPr id="10" name="下矢印 9"/>
          <p:cNvSpPr>
            <a:spLocks noChangeArrowheads="1"/>
          </p:cNvSpPr>
          <p:nvPr/>
        </p:nvSpPr>
        <p:spPr bwMode="auto">
          <a:xfrm>
            <a:off x="3643313" y="2643188"/>
            <a:ext cx="484187" cy="977900"/>
          </a:xfrm>
          <a:prstGeom prst="downArrow">
            <a:avLst>
              <a:gd name="adj1" fmla="val 50000"/>
              <a:gd name="adj2" fmla="val 50024"/>
            </a:avLst>
          </a:prstGeom>
          <a:solidFill>
            <a:srgbClr val="FF66CC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214688" y="2071688"/>
            <a:ext cx="1571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Osaka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3025" y="357188"/>
            <a:ext cx="9323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b="1">
                <a:solidFill>
                  <a:schemeClr val="bg1"/>
                </a:solidFill>
                <a:latin typeface="Arial" panose="020B0604020202020204" pitchFamily="34" charset="0"/>
              </a:rPr>
              <a:t>Where is National Institute of Technology(NIT), Yuge College?</a:t>
            </a:r>
          </a:p>
        </p:txBody>
      </p:sp>
      <p:sp>
        <p:nvSpPr>
          <p:cNvPr id="13" name="上矢印 12"/>
          <p:cNvSpPr>
            <a:spLocks noChangeArrowheads="1"/>
          </p:cNvSpPr>
          <p:nvPr/>
        </p:nvSpPr>
        <p:spPr bwMode="auto">
          <a:xfrm>
            <a:off x="3128963" y="3863975"/>
            <a:ext cx="484187" cy="977900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019425" y="4090988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 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ja-JP" sz="2400" b="1">
                <a:solidFill>
                  <a:schemeClr val="bg1"/>
                </a:solidFill>
                <a:latin typeface="Arial" panose="020B0604020202020204" pitchFamily="34" charset="0"/>
              </a:rPr>
              <a:t>Shikoku Region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73025" y="5310188"/>
            <a:ext cx="9612313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about 800km from Tokyo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 5 hours from Tokyo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400" b="1">
                <a:solidFill>
                  <a:schemeClr val="bg1"/>
                </a:solidFill>
                <a:latin typeface="Arial" panose="020B0604020202020204" pitchFamily="34" charset="0"/>
              </a:rPr>
              <a:t>ー</a:t>
            </a:r>
            <a:r>
              <a:rPr lang="en-US" altLang="ja-JP" sz="2400" b="1">
                <a:solidFill>
                  <a:schemeClr val="bg1"/>
                </a:solidFill>
                <a:latin typeface="Arial" panose="020B0604020202020204" pitchFamily="34" charset="0"/>
              </a:rPr>
              <a:t>bullet train 3.5 h, highway bus 1.5h, rapid boat 10min.  </a:t>
            </a:r>
            <a:r>
              <a:rPr lang="ja-JP" altLang="en-US" sz="2800" b="1">
                <a:solidFill>
                  <a:schemeClr val="bg1"/>
                </a:solidFill>
                <a:latin typeface="Arial" panose="020B0604020202020204" pitchFamily="34" charset="0"/>
              </a:rPr>
              <a:t>　　　　　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795588" y="4938713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the Yuge Island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7" grpId="0" animBg="1"/>
      <p:bldP spid="8" grpId="0"/>
      <p:bldP spid="10" grpId="0" animBg="1"/>
      <p:bldP spid="11" grpId="0"/>
      <p:bldP spid="12" grpId="0"/>
      <p:bldP spid="13" grpId="0" animBg="1"/>
      <p:bldP spid="14" grpId="0"/>
      <p:bldP spid="14" grpId="1"/>
      <p:bldP spid="17" grpId="0"/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ChangeArrowheads="1"/>
          </p:cNvSpPr>
          <p:nvPr/>
        </p:nvSpPr>
        <p:spPr bwMode="auto">
          <a:xfrm>
            <a:off x="428625" y="49053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28003" name="Picture 2" descr="http://0845.boo.jp/times/archives/e-route-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435100"/>
            <a:ext cx="6500812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581025" y="50577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8005" name="正方形/長方形 12"/>
          <p:cNvSpPr>
            <a:spLocks noChangeArrowheads="1"/>
          </p:cNvSpPr>
          <p:nvPr/>
        </p:nvSpPr>
        <p:spPr bwMode="auto">
          <a:xfrm>
            <a:off x="5072063" y="857250"/>
            <a:ext cx="2986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Shimanami Area</a:t>
            </a:r>
            <a:endParaRPr lang="ja-JP" altLang="en-US" sz="2800"/>
          </a:p>
        </p:txBody>
      </p:sp>
      <p:pic>
        <p:nvPicPr>
          <p:cNvPr id="128006" name="Picture 6" descr="http://www.pref.ehime.jp/050keizairoudou/040kankou/00003858030722/shimanami/shimanami/bridge/img/al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86313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7" name="上矢印 13"/>
          <p:cNvSpPr>
            <a:spLocks noChangeArrowheads="1"/>
          </p:cNvSpPr>
          <p:nvPr/>
        </p:nvSpPr>
        <p:spPr bwMode="auto">
          <a:xfrm>
            <a:off x="7429500" y="4286250"/>
            <a:ext cx="484188" cy="977900"/>
          </a:xfrm>
          <a:prstGeom prst="upArrow">
            <a:avLst>
              <a:gd name="adj1" fmla="val 50000"/>
              <a:gd name="adj2" fmla="val 50024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/>
          </a:p>
        </p:txBody>
      </p:sp>
      <p:sp>
        <p:nvSpPr>
          <p:cNvPr id="128008" name="Rectangle 5"/>
          <p:cNvSpPr>
            <a:spLocks noChangeArrowheads="1"/>
          </p:cNvSpPr>
          <p:nvPr/>
        </p:nvSpPr>
        <p:spPr bwMode="auto">
          <a:xfrm>
            <a:off x="6143625" y="5286375"/>
            <a:ext cx="3000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the Yuge Island</a:t>
            </a:r>
          </a:p>
        </p:txBody>
      </p:sp>
      <p:sp>
        <p:nvSpPr>
          <p:cNvPr id="128009" name="正方形/長方形 15"/>
          <p:cNvSpPr>
            <a:spLocks noChangeArrowheads="1"/>
          </p:cNvSpPr>
          <p:nvPr/>
        </p:nvSpPr>
        <p:spPr bwMode="auto">
          <a:xfrm>
            <a:off x="214313" y="3357563"/>
            <a:ext cx="2000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7 bridges</a:t>
            </a:r>
            <a:endParaRPr lang="ja-JP" altLang="en-US" sz="2800"/>
          </a:p>
        </p:txBody>
      </p:sp>
      <p:sp>
        <p:nvSpPr>
          <p:cNvPr id="128010" name="正方形/長方形 16"/>
          <p:cNvSpPr>
            <a:spLocks noChangeArrowheads="1"/>
          </p:cNvSpPr>
          <p:nvPr/>
        </p:nvSpPr>
        <p:spPr bwMode="auto">
          <a:xfrm>
            <a:off x="214313" y="4000500"/>
            <a:ext cx="2000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solidFill>
                  <a:schemeClr val="bg1"/>
                </a:solidFill>
                <a:latin typeface="Arial" panose="020B0604020202020204" pitchFamily="34" charset="0"/>
              </a:rPr>
              <a:t>6 islands</a:t>
            </a:r>
            <a:endParaRPr lang="ja-JP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5" grpId="0"/>
      <p:bldP spid="128007" grpId="0" animBg="1"/>
      <p:bldP spid="128008" grpId="0"/>
      <p:bldP spid="128009" grpId="0"/>
      <p:bldP spid="1280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ChangeArrowheads="1"/>
          </p:cNvSpPr>
          <p:nvPr/>
        </p:nvSpPr>
        <p:spPr bwMode="auto">
          <a:xfrm>
            <a:off x="428625" y="49053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6322" name="Picture 2" descr="http://img.4travel.jp/img/tcs/t/album/lrg/10/31/82/lrg_103182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0"/>
            <a:ext cx="4554537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 descr="http://bluelight-moonshine.blog.so-net.ne.jp/_images/blog/_461/bluelight-moonshine/IMG_928920so-b4b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3438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8" descr="http://img.4travel.jp/img/dm_area/title/SHIGUN-38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643438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0" name="Picture 10" descr="http://img01.naturum.ne.jp/usr/sumichin417/しまなみ海道0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500438"/>
            <a:ext cx="4643437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ChangeArrowheads="1"/>
          </p:cNvSpPr>
          <p:nvPr/>
        </p:nvSpPr>
        <p:spPr bwMode="auto">
          <a:xfrm>
            <a:off x="428625" y="49053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7346" name="Picture 2" descr="http://www.rakuten.ne.jp/gold/kajuen/images/1225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71975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 descr="しまなみ海道・伯方の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0"/>
            <a:ext cx="48577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尾道ラーメ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500438"/>
            <a:ext cx="4500562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8" descr="http://home.e-catv.ne.jp/ja5dlg/kakure/kassenzubyoubu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6413"/>
            <a:ext cx="4714875" cy="381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428625" y="4905375"/>
            <a:ext cx="342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latin typeface="Arial" panose="020B0604020202020204" pitchFamily="34" charset="0"/>
              </a:rPr>
              <a:t> </a:t>
            </a:r>
            <a:endParaRPr lang="en-US" altLang="ja-JP" sz="2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88418" name="Picture 2" descr="Education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06375"/>
            <a:ext cx="50196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>
            <a:spLocks noChangeArrowheads="1"/>
          </p:cNvSpPr>
          <p:nvPr/>
        </p:nvSpPr>
        <p:spPr bwMode="auto">
          <a:xfrm>
            <a:off x="5580063" y="325438"/>
            <a:ext cx="341947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b="1">
                <a:solidFill>
                  <a:srgbClr val="003399"/>
                </a:solidFill>
                <a:latin typeface="ＭＳ Ｐゴシック" panose="020B0600070205080204" pitchFamily="34" charset="-128"/>
              </a:rPr>
              <a:t>KOSEN (Colleges of Technology)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KOSEN:  five-year engineering   education from 15 years old - were established in 1961, in response to a strong demand from the industrial sector to foster engineers who sustained the high Japanese economic growth at that time.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The first 12 national colleges were founded in 1962, and the number increased to 43 by 1965.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 two-year advanced course system was introduced in 1991.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In 2004, the Institute of National Colleges of Technology was inaugurated to manage 55 national KOSEN throughout Japan.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Approximately 300,000 students have graduated so far, contributing actively not only in the industrial world but also in the academic sector, as engineers, researchers, managers and so on.</a:t>
            </a:r>
          </a:p>
        </p:txBody>
      </p:sp>
      <p:sp>
        <p:nvSpPr>
          <p:cNvPr id="3" name="正方形/長方形 2"/>
          <p:cNvSpPr>
            <a:spLocks noChangeArrowheads="1"/>
          </p:cNvSpPr>
          <p:nvPr/>
        </p:nvSpPr>
        <p:spPr bwMode="auto">
          <a:xfrm>
            <a:off x="428625" y="4933950"/>
            <a:ext cx="81756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b="1">
                <a:solidFill>
                  <a:srgbClr val="003399"/>
                </a:solidFill>
                <a:latin typeface="ＭＳ Ｐゴシック" panose="020B0600070205080204" pitchFamily="34" charset="-128"/>
              </a:rPr>
              <a:t>Advanced Course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 two-year course where higher education in engineering is conducted.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Most graduates in the course receive bachelor’s degrees from the National Institution for Academic Degrees and University Evaluation (NIAD-UE).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We accept approximately 1,500 students every year and students number are approximately 3,000 in total.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Approximately 2/3 of the graduates obtain employment.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The ratio of job openings to job seekers is approximately 4:5 (2009.3).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lang="en-US" altLang="ja-JP" sz="1400">
                <a:solidFill>
                  <a:srgbClr val="333333"/>
                </a:solidFill>
                <a:latin typeface="ＭＳ Ｐゴシック" panose="020B0600070205080204" pitchFamily="34" charset="-128"/>
              </a:rPr>
              <a:t>Approximately 1/3 of them go to postgraduate schools.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8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9074150" cy="1628775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altLang="ja-JP" sz="3200" dirty="0">
                <a:latin typeface="Arial" charset="0"/>
              </a:rPr>
              <a:t> </a:t>
            </a:r>
            <a:r>
              <a:rPr lang="en-US" altLang="ja-JP" sz="2800" dirty="0">
                <a:latin typeface="Arial" charset="0"/>
              </a:rPr>
              <a:t>National Institute of Technology (NIT), </a:t>
            </a:r>
            <a:r>
              <a:rPr lang="en-US" altLang="ja-JP" sz="2800" dirty="0" err="1">
                <a:latin typeface="Arial" charset="0"/>
              </a:rPr>
              <a:t>Yuge</a:t>
            </a:r>
            <a:r>
              <a:rPr lang="en-US" altLang="ja-JP" sz="2800" dirty="0">
                <a:latin typeface="Arial" charset="0"/>
              </a:rPr>
              <a:t> College</a:t>
            </a:r>
            <a:br>
              <a:rPr lang="en-US" altLang="ja-JP" sz="2800" dirty="0">
                <a:latin typeface="Arial" charset="0"/>
              </a:rPr>
            </a:br>
            <a:r>
              <a:rPr lang="en-US" altLang="ja-JP" sz="2800" dirty="0">
                <a:latin typeface="Arial" charset="0"/>
              </a:rPr>
              <a:t>        is one of the greatest colleges in the world.</a:t>
            </a:r>
            <a:br>
              <a:rPr lang="en-US" altLang="ja-JP" sz="2800" dirty="0">
                <a:latin typeface="Arial" charset="0"/>
              </a:rPr>
            </a:br>
            <a:br>
              <a:rPr lang="en-US" altLang="ja-JP" sz="2800" dirty="0">
                <a:latin typeface="Arial" charset="0"/>
              </a:rPr>
            </a:br>
            <a:r>
              <a:rPr lang="en-US" altLang="ja-JP" sz="3200" dirty="0">
                <a:latin typeface="Arial" charset="0"/>
              </a:rPr>
              <a:t>   </a:t>
            </a:r>
            <a:endParaRPr lang="en-US" altLang="ja-JP" sz="32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2565400"/>
            <a:ext cx="8964612" cy="2376488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altLang="ja-JP" sz="2400" dirty="0">
                <a:latin typeface="Arial" charset="0"/>
              </a:rPr>
              <a:t>Our Campus is surrounded by the beautiful sea, and nature.</a:t>
            </a:r>
          </a:p>
          <a:p>
            <a:pPr eaLnBrk="1" hangingPunct="1">
              <a:defRPr/>
            </a:pPr>
            <a:r>
              <a:rPr lang="en-US" altLang="ja-JP" sz="2400" dirty="0">
                <a:latin typeface="Arial" charset="0"/>
              </a:rPr>
              <a:t>Our Campus is in the </a:t>
            </a:r>
            <a:r>
              <a:rPr lang="en-US" altLang="ja-JP" sz="2400" dirty="0" err="1">
                <a:latin typeface="Arial" charset="0"/>
              </a:rPr>
              <a:t>Yuge</a:t>
            </a:r>
            <a:r>
              <a:rPr lang="en-US" altLang="ja-JP" sz="2400" dirty="0">
                <a:latin typeface="Arial" charset="0"/>
              </a:rPr>
              <a:t> Island, an Isolated Island.  </a:t>
            </a:r>
          </a:p>
          <a:p>
            <a:pPr eaLnBrk="1" hangingPunct="1">
              <a:defRPr/>
            </a:pPr>
            <a:r>
              <a:rPr lang="en-US" altLang="ja-JP" sz="2800" dirty="0"/>
              <a:t>Our Campus is in the National Park.</a:t>
            </a:r>
          </a:p>
          <a:p>
            <a:pPr eaLnBrk="1" hangingPunct="1">
              <a:defRPr/>
            </a:pPr>
            <a:r>
              <a:rPr lang="en-US" altLang="ja-JP" sz="2800" dirty="0"/>
              <a:t>Our Campus is next to the beach!!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23850" y="1855788"/>
            <a:ext cx="47529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b="1">
                <a:latin typeface="Arial" panose="020B0604020202020204" pitchFamily="34" charset="0"/>
              </a:rPr>
              <a:t>The First Reason is…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042988" y="1341438"/>
            <a:ext cx="4752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Tahoma" panose="020B0604030504040204" pitchFamily="34" charset="0"/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100" b="1">
                <a:latin typeface="ＭＳ Ｐゴシック" panose="020B0600070205080204" pitchFamily="34" charset="-128"/>
              </a:rPr>
              <a:t>                                  </a:t>
            </a:r>
            <a:r>
              <a:rPr lang="en-US" altLang="ja-JP" sz="4000" b="1">
                <a:latin typeface="Arial" panose="020B0604020202020204" pitchFamily="34" charset="0"/>
              </a:rPr>
              <a:t>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 build="p"/>
      <p:bldP spid="11268" grpId="0"/>
      <p:bldP spid="112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2133600"/>
            <a:ext cx="8964612" cy="44640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800" dirty="0">
                <a:latin typeface="Arial" charset="0"/>
              </a:rPr>
              <a:t>Main Course : 5 year consistent education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2400" dirty="0">
                <a:latin typeface="Arial" charset="0"/>
              </a:rPr>
              <a:t>      High School (3 years) </a:t>
            </a:r>
            <a:r>
              <a:rPr lang="ja-JP" altLang="en-US" sz="2400" dirty="0">
                <a:latin typeface="Arial" charset="0"/>
              </a:rPr>
              <a:t>＋</a:t>
            </a:r>
            <a:r>
              <a:rPr lang="en-US" altLang="ja-JP" sz="2400" dirty="0">
                <a:latin typeface="Arial" charset="0"/>
              </a:rPr>
              <a:t>Junior College (2 years)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20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800" dirty="0">
                <a:latin typeface="Arial" charset="0"/>
              </a:rPr>
              <a:t>Advanced Engineering Course : 2 years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2800" dirty="0">
                <a:latin typeface="Arial" charset="0"/>
              </a:rPr>
              <a:t>     </a:t>
            </a:r>
            <a:r>
              <a:rPr lang="en-US" altLang="ja-JP" sz="2400" dirty="0">
                <a:latin typeface="Arial" charset="0"/>
              </a:rPr>
              <a:t>Bachelor Course after graduating from Main Course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28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800" dirty="0">
                <a:latin typeface="Arial" charset="0"/>
              </a:rPr>
              <a:t>Our College has 600 students in total.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28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800" dirty="0">
                <a:latin typeface="Arial" charset="0"/>
              </a:rPr>
              <a:t>Our mission is to train Practical Maritime Engineers,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2800" dirty="0">
                <a:latin typeface="Arial" charset="0"/>
              </a:rPr>
              <a:t>    Mechanical Engineers, and IT engineers.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ja-JP" sz="20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ja-JP" sz="2400" dirty="0"/>
              <a:t>   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-180975" y="476250"/>
            <a:ext cx="9001125" cy="158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20000"/>
              <a:defRPr/>
            </a:pPr>
            <a:r>
              <a:rPr lang="en-US" altLang="ja-JP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   </a:t>
            </a:r>
            <a:r>
              <a:rPr lang="en-US" altLang="ja-JP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National Institute of Technology(NIT), </a:t>
            </a:r>
            <a:r>
              <a:rPr lang="en-US" altLang="ja-JP" sz="28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Yuge</a:t>
            </a:r>
            <a:r>
              <a:rPr lang="en-US" altLang="ja-JP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 College  </a:t>
            </a:r>
            <a:r>
              <a:rPr lang="en-US" altLang="ja-JP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pitchFamily="50" charset="-128"/>
              </a:rPr>
              <a:t>Has Two Courses  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20000"/>
              <a:defRPr/>
            </a:pPr>
            <a:r>
              <a:rPr lang="en-US" altLang="ja-JP" sz="32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50" charset="-128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  <p:bldP spid="31748" grpId="0"/>
    </p:bldLst>
  </p:timing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ユーザー定義 3">
    <a:dk1>
      <a:sysClr val="windowText" lastClr="000000"/>
    </a:dk1>
    <a:lt1>
      <a:sysClr val="window" lastClr="FFFFFF"/>
    </a:lt1>
    <a:dk2>
      <a:srgbClr val="073E87"/>
    </a:dk2>
    <a:lt2>
      <a:srgbClr val="C6E7FC"/>
    </a:lt2>
    <a:accent1>
      <a:srgbClr val="31B6FD"/>
    </a:accent1>
    <a:accent2>
      <a:srgbClr val="052E65"/>
    </a:accent2>
    <a:accent3>
      <a:srgbClr val="5BD078"/>
    </a:accent3>
    <a:accent4>
      <a:srgbClr val="A5D028"/>
    </a:accent4>
    <a:accent5>
      <a:srgbClr val="F5C040"/>
    </a:accent5>
    <a:accent6>
      <a:srgbClr val="05E0DB"/>
    </a:accent6>
    <a:hlink>
      <a:srgbClr val="0080FF"/>
    </a:hlink>
    <a:folHlink>
      <a:srgbClr val="5EAEFF"/>
    </a:folHlink>
  </a:clrScheme>
  <a:fontScheme name="リゾート">
    <a:majorFont>
      <a:latin typeface="Calibri"/>
      <a:ea typeface=""/>
      <a:cs typeface=""/>
      <a:font script="Jpan" typeface="ＭＳ Ｐゴシック"/>
      <a:font script="Hang" typeface="HY중고딕"/>
      <a:font script="Hans" typeface="隶书"/>
      <a:font script="Hant" typeface="微軟正黑體"/>
      <a:font script="Arab" typeface="Traditional Arabic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Constantia"/>
      <a:ea typeface=""/>
      <a:cs typeface=""/>
      <a:font script="Jpan" typeface="HGP明朝E"/>
      <a:font script="Hang" typeface="HY신명조"/>
      <a:font script="Hans" typeface="宋体"/>
      <a:font script="Hant" typeface="新細明體"/>
      <a:font script="Arab" typeface="Majalla UI"/>
      <a:font script="Hebr" typeface="David"/>
      <a:font script="Thai" typeface="Browall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リゾート">
    <a:fillStyleLst>
      <a:solidFill>
        <a:schemeClr val="phClr"/>
      </a:solidFill>
      <a:gradFill rotWithShape="1">
        <a:gsLst>
          <a:gs pos="0">
            <a:schemeClr val="phClr">
              <a:tint val="70000"/>
              <a:satMod val="130000"/>
            </a:schemeClr>
          </a:gs>
          <a:gs pos="43000">
            <a:schemeClr val="phClr">
              <a:tint val="44000"/>
              <a:satMod val="165000"/>
            </a:schemeClr>
          </a:gs>
          <a:gs pos="93000">
            <a:schemeClr val="phClr">
              <a:tint val="15000"/>
              <a:satMod val="165000"/>
            </a:schemeClr>
          </a:gs>
          <a:gs pos="100000">
            <a:schemeClr val="phClr">
              <a:tint val="5000"/>
              <a:satMod val="250000"/>
            </a:schemeClr>
          </a:gs>
        </a:gsLst>
        <a:path path="circle">
          <a:fillToRect l="50000" t="130000" r="50000" b="-30000"/>
        </a:path>
      </a:gradFill>
      <a:gradFill rotWithShape="1">
        <a:gsLst>
          <a:gs pos="0">
            <a:schemeClr val="phClr">
              <a:tint val="98000"/>
              <a:shade val="25000"/>
              <a:satMod val="250000"/>
            </a:schemeClr>
          </a:gs>
          <a:gs pos="68000">
            <a:schemeClr val="phClr">
              <a:tint val="86000"/>
              <a:satMod val="115000"/>
            </a:schemeClr>
          </a:gs>
          <a:gs pos="100000">
            <a:schemeClr val="phClr">
              <a:tint val="50000"/>
              <a:satMod val="150000"/>
            </a:schemeClr>
          </a:gs>
        </a:gsLst>
        <a:path path="circle">
          <a:fillToRect l="50000" t="130000" r="50000" b="-30000"/>
        </a:path>
      </a:gradFill>
    </a:fillStyleLst>
    <a:lnStyleLst>
      <a:ln w="9525" cap="flat" cmpd="sng" algn="ctr">
        <a:solidFill>
          <a:schemeClr val="phClr">
            <a:shade val="50000"/>
            <a:satMod val="103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7150" dist="38100" dir="5400000" algn="ctr" rotWithShape="0">
            <a:schemeClr val="phClr">
              <a:shade val="9000"/>
              <a:alpha val="48000"/>
              <a:satMod val="105000"/>
            </a:schemeClr>
          </a:outerShdw>
        </a:effectLst>
      </a:effectStyle>
      <a:effectStyle>
        <a:effectLst>
          <a:outerShdw blurRad="57150" dist="38100" dir="5400000" algn="ctr" rotWithShape="0">
            <a:schemeClr val="phClr">
              <a:shade val="9000"/>
              <a:alpha val="48000"/>
              <a:satMod val="105000"/>
            </a:schemeClr>
          </a:outerShdw>
        </a:effectLst>
      </a:effectStyle>
      <a:effectStyle>
        <a:effectLst>
          <a:outerShdw blurRad="57150" dist="38100" dir="5400000" algn="ctr" rotWithShape="0">
            <a:schemeClr val="phClr">
              <a:shade val="9000"/>
              <a:alpha val="48000"/>
              <a:satMod val="105000"/>
            </a:schemeClr>
          </a:outerShdw>
        </a:effectLst>
        <a:scene3d>
          <a:camera prst="orthographicFront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80000"/>
              <a:satMod val="400000"/>
            </a:schemeClr>
          </a:gs>
          <a:gs pos="25000">
            <a:schemeClr val="phClr">
              <a:tint val="83000"/>
              <a:satMod val="320000"/>
            </a:schemeClr>
          </a:gs>
          <a:gs pos="100000">
            <a:schemeClr val="phClr">
              <a:shade val="15000"/>
              <a:satMod val="320000"/>
            </a:schemeClr>
          </a:gs>
        </a:gsLst>
        <a:path path="circle">
          <a:fillToRect l="10000" t="110000" r="10000" b="100000"/>
        </a:path>
      </a:gra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50000"/>
            </a:schemeClr>
          </a:duotone>
        </a:blip>
        <a:tile tx="0" ty="0" sx="65000" sy="6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1456</TotalTime>
  <Words>803</Words>
  <Application>Microsoft Office PowerPoint</Application>
  <PresentationFormat>画面に合わせる (4:3)</PresentationFormat>
  <Paragraphs>171</Paragraphs>
  <Slides>18</Slides>
  <Notes>13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19" baseType="lpstr">
      <vt:lpstr>Office テーマ</vt:lpstr>
      <vt:lpstr>PowerPoint プレゼンテーション</vt:lpstr>
      <vt:lpstr>Self introduction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 National Institute of Technology (NIT), Yuge College         is one of the greatest colleges in the world.   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Club Activities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弓削商船高等専門学校</dc:title>
  <dc:creator>Takimoto</dc:creator>
  <cp:lastModifiedBy>mochi</cp:lastModifiedBy>
  <cp:revision>82</cp:revision>
  <dcterms:created xsi:type="dcterms:W3CDTF">2004-10-25T04:14:19Z</dcterms:created>
  <dcterms:modified xsi:type="dcterms:W3CDTF">2016-11-03T00:04:45Z</dcterms:modified>
</cp:coreProperties>
</file>